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7772400" cx="10058400"/>
  <p:notesSz cx="6858000" cy="9144000"/>
  <p:embeddedFontLst>
    <p:embeddedFont>
      <p:font typeface="Roboto Black"/>
      <p:bold r:id="rId17"/>
      <p:boldItalic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Lora Regular"/>
      <p:regular r:id="rId27"/>
      <p:bold r:id="rId28"/>
      <p:italic r:id="rId29"/>
      <p:boldItalic r:id="rId30"/>
    </p:embeddedFont>
    <p:embeddedFont>
      <p:font typeface="Bree Serif"/>
      <p:regular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31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oraRegular-bold.fntdata"/><Relationship Id="rId27" Type="http://schemas.openxmlformats.org/officeDocument/2006/relationships/font" Target="fonts/LoraRegular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oraRegular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reeSerif-regular.fntdata"/><Relationship Id="rId30" Type="http://schemas.openxmlformats.org/officeDocument/2006/relationships/font" Target="fonts/LoraRegular-boldItalic.fntdata"/><Relationship Id="rId11" Type="http://schemas.openxmlformats.org/officeDocument/2006/relationships/slide" Target="slides/slide5.xml"/><Relationship Id="rId33" Type="http://schemas.openxmlformats.org/officeDocument/2006/relationships/font" Target="fonts/Oswald-bold.fntdata"/><Relationship Id="rId10" Type="http://schemas.openxmlformats.org/officeDocument/2006/relationships/slide" Target="slides/slide4.xml"/><Relationship Id="rId32" Type="http://schemas.openxmlformats.org/officeDocument/2006/relationships/font" Target="fonts/Oswald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obotoBlack-bold.fntdata"/><Relationship Id="rId16" Type="http://schemas.openxmlformats.org/officeDocument/2006/relationships/slide" Target="slides/slide10.xml"/><Relationship Id="rId19" Type="http://schemas.openxmlformats.org/officeDocument/2006/relationships/font" Target="fonts/Roboto-regular.fntdata"/><Relationship Id="rId18" Type="http://schemas.openxmlformats.org/officeDocument/2006/relationships/font" Target="fonts/RobotoBlack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cc9a5f4ed_0_0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cc9a5f4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cb01ab3d5f_0_137:notes"/>
          <p:cNvSpPr/>
          <p:nvPr>
            <p:ph idx="2" type="sldImg"/>
          </p:nvPr>
        </p:nvSpPr>
        <p:spPr>
          <a:xfrm>
            <a:off x="1211263" y="685800"/>
            <a:ext cx="4437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cb01ab3d5f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9fb40e993_0_120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9fb40e99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c9fb40e993_0_218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c9fb40e993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9fe300050_1_1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9fe30005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9fe300050_1_32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9fe300050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e46230621_0_39:notes"/>
          <p:cNvSpPr/>
          <p:nvPr>
            <p:ph idx="2" type="sldImg"/>
          </p:nvPr>
        </p:nvSpPr>
        <p:spPr>
          <a:xfrm>
            <a:off x="121053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e4623062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b01ab3d5f_0_1:notes"/>
          <p:cNvSpPr/>
          <p:nvPr>
            <p:ph idx="2" type="sldImg"/>
          </p:nvPr>
        </p:nvSpPr>
        <p:spPr>
          <a:xfrm>
            <a:off x="1211263" y="685800"/>
            <a:ext cx="4437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cb01ab3d5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b01ab3d5f_0_285:notes"/>
          <p:cNvSpPr/>
          <p:nvPr>
            <p:ph idx="2" type="sldImg"/>
          </p:nvPr>
        </p:nvSpPr>
        <p:spPr>
          <a:xfrm>
            <a:off x="1211263" y="685800"/>
            <a:ext cx="4437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cb01ab3d5f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ca8b417aab_3_108:notes"/>
          <p:cNvSpPr/>
          <p:nvPr>
            <p:ph idx="2" type="sldImg"/>
          </p:nvPr>
        </p:nvSpPr>
        <p:spPr>
          <a:xfrm>
            <a:off x="1211263" y="685800"/>
            <a:ext cx="4437062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ca8b417aab_3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0" y="75"/>
            <a:ext cx="3041400" cy="7772400"/>
          </a:xfrm>
          <a:prstGeom prst="rect">
            <a:avLst/>
          </a:prstGeom>
          <a:solidFill>
            <a:srgbClr val="F38555">
              <a:alpha val="5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6399375" y="376650"/>
            <a:ext cx="3141900" cy="1069800"/>
          </a:xfrm>
          <a:prstGeom prst="rect">
            <a:avLst/>
          </a:prstGeom>
          <a:solidFill>
            <a:srgbClr val="F38555">
              <a:alpha val="5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3454725" y="2917550"/>
            <a:ext cx="2497800" cy="1118400"/>
          </a:xfrm>
          <a:prstGeom prst="rect">
            <a:avLst/>
          </a:prstGeom>
          <a:solidFill>
            <a:srgbClr val="F38555">
              <a:alpha val="5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5"/>
          <p:cNvSpPr/>
          <p:nvPr/>
        </p:nvSpPr>
        <p:spPr>
          <a:xfrm>
            <a:off x="3426375" y="385200"/>
            <a:ext cx="2530800" cy="1046700"/>
          </a:xfrm>
          <a:prstGeom prst="rect">
            <a:avLst/>
          </a:prstGeom>
          <a:solidFill>
            <a:srgbClr val="F38555">
              <a:alpha val="5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3454725" y="5465800"/>
            <a:ext cx="6089100" cy="811200"/>
          </a:xfrm>
          <a:prstGeom prst="rect">
            <a:avLst/>
          </a:prstGeom>
          <a:solidFill>
            <a:srgbClr val="F38555">
              <a:alpha val="50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/>
          <p:nvPr/>
        </p:nvSpPr>
        <p:spPr>
          <a:xfrm>
            <a:off x="0" y="2733675"/>
            <a:ext cx="3041400" cy="5038800"/>
          </a:xfrm>
          <a:prstGeom prst="rect">
            <a:avLst/>
          </a:prstGeom>
          <a:solidFill>
            <a:srgbClr val="F385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5"/>
          <p:cNvSpPr txBox="1"/>
          <p:nvPr>
            <p:ph idx="4294967295" type="body"/>
          </p:nvPr>
        </p:nvSpPr>
        <p:spPr>
          <a:xfrm>
            <a:off x="341600" y="3925050"/>
            <a:ext cx="2312100" cy="69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Background / Demographics</a:t>
            </a:r>
            <a:endParaRPr i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6" name="Google Shape;106;p25"/>
          <p:cNvCxnSpPr/>
          <p:nvPr/>
        </p:nvCxnSpPr>
        <p:spPr>
          <a:xfrm>
            <a:off x="447650" y="5133625"/>
            <a:ext cx="18576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25"/>
          <p:cNvSpPr txBox="1"/>
          <p:nvPr/>
        </p:nvSpPr>
        <p:spPr>
          <a:xfrm>
            <a:off x="238100" y="5247800"/>
            <a:ext cx="21333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25"/>
          <p:cNvSpPr txBox="1"/>
          <p:nvPr>
            <p:ph idx="4294967295" type="body"/>
          </p:nvPr>
        </p:nvSpPr>
        <p:spPr>
          <a:xfrm>
            <a:off x="3539075" y="5569900"/>
            <a:ext cx="6454500" cy="668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Marketing Message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can you describe your solution to have the biggest impact on your persona?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25"/>
          <p:cNvSpPr txBox="1"/>
          <p:nvPr/>
        </p:nvSpPr>
        <p:spPr>
          <a:xfrm>
            <a:off x="3214650" y="6384700"/>
            <a:ext cx="2133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25"/>
          <p:cNvSpPr txBox="1"/>
          <p:nvPr>
            <p:ph idx="4294967295" type="body"/>
          </p:nvPr>
        </p:nvSpPr>
        <p:spPr>
          <a:xfrm>
            <a:off x="6499912" y="469150"/>
            <a:ext cx="3041400" cy="1006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Goals / </a:t>
            </a:r>
            <a:r>
              <a:rPr lang="en" sz="16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Challenges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does this person struggle with in relation to meeting goals? What serves </a:t>
            </a:r>
            <a:b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 a roadblock for this person’s success?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1" name="Google Shape;111;p25"/>
          <p:cNvCxnSpPr/>
          <p:nvPr/>
        </p:nvCxnSpPr>
        <p:spPr>
          <a:xfrm>
            <a:off x="6394375" y="1468150"/>
            <a:ext cx="3143100" cy="0"/>
          </a:xfrm>
          <a:prstGeom prst="straightConnector1">
            <a:avLst/>
          </a:prstGeom>
          <a:noFill/>
          <a:ln cap="flat" cmpd="sng" w="38100">
            <a:solidFill>
              <a:srgbClr val="F3855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5"/>
          <p:cNvSpPr txBox="1"/>
          <p:nvPr>
            <p:ph idx="4294967295" type="title"/>
          </p:nvPr>
        </p:nvSpPr>
        <p:spPr>
          <a:xfrm>
            <a:off x="-100" y="309975"/>
            <a:ext cx="3041400" cy="750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800">
                <a:solidFill>
                  <a:srgbClr val="F38555"/>
                </a:solidFill>
                <a:latin typeface="Bree Serif"/>
                <a:ea typeface="Bree Serif"/>
                <a:cs typeface="Bree Serif"/>
                <a:sym typeface="Bree Serif"/>
              </a:rPr>
              <a:t>Sarah Link</a:t>
            </a:r>
            <a:endParaRPr b="1" sz="3800">
              <a:solidFill>
                <a:srgbClr val="F38555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3" name="Google Shape;113;p25"/>
          <p:cNvSpPr txBox="1"/>
          <p:nvPr>
            <p:ph idx="4294967295" type="body"/>
          </p:nvPr>
        </p:nvSpPr>
        <p:spPr>
          <a:xfrm>
            <a:off x="8305575" y="1325"/>
            <a:ext cx="1857600" cy="3321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General Buyer Persona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5"/>
          <p:cNvSpPr txBox="1"/>
          <p:nvPr>
            <p:ph idx="4294967295" type="body"/>
          </p:nvPr>
        </p:nvSpPr>
        <p:spPr>
          <a:xfrm>
            <a:off x="3533788" y="761763"/>
            <a:ext cx="2535600" cy="668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Real Quotes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About goals, challenges, etc.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5" name="Google Shape;115;p25"/>
          <p:cNvCxnSpPr/>
          <p:nvPr/>
        </p:nvCxnSpPr>
        <p:spPr>
          <a:xfrm>
            <a:off x="3421588" y="1465550"/>
            <a:ext cx="2530800" cy="0"/>
          </a:xfrm>
          <a:prstGeom prst="straightConnector1">
            <a:avLst/>
          </a:prstGeom>
          <a:noFill/>
          <a:ln cap="flat" cmpd="sng" w="38100">
            <a:solidFill>
              <a:srgbClr val="F3855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25"/>
          <p:cNvSpPr txBox="1"/>
          <p:nvPr/>
        </p:nvSpPr>
        <p:spPr>
          <a:xfrm>
            <a:off x="3212050" y="1575400"/>
            <a:ext cx="27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25"/>
          <p:cNvSpPr/>
          <p:nvPr/>
        </p:nvSpPr>
        <p:spPr>
          <a:xfrm>
            <a:off x="388700" y="1238875"/>
            <a:ext cx="2263800" cy="2263800"/>
          </a:xfrm>
          <a:prstGeom prst="ellipse">
            <a:avLst/>
          </a:prstGeom>
          <a:solidFill>
            <a:srgbClr val="FFFFFF">
              <a:alpha val="20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5"/>
          <p:cNvPicPr preferRelativeResize="0"/>
          <p:nvPr/>
        </p:nvPicPr>
        <p:blipFill rotWithShape="1">
          <a:blip r:embed="rId3">
            <a:alphaModFix/>
          </a:blip>
          <a:srcRect b="37881" l="26594" r="26599" t="30784"/>
          <a:stretch/>
        </p:blipFill>
        <p:spPr>
          <a:xfrm>
            <a:off x="515600" y="1361575"/>
            <a:ext cx="2010000" cy="201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9" name="Google Shape;119;p25"/>
          <p:cNvSpPr txBox="1"/>
          <p:nvPr>
            <p:ph idx="4294967295" type="body"/>
          </p:nvPr>
        </p:nvSpPr>
        <p:spPr>
          <a:xfrm>
            <a:off x="3539075" y="3167277"/>
            <a:ext cx="2535600" cy="750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Identifiers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Communication preferences? 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Social media platforms?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0" name="Google Shape;120;p25"/>
          <p:cNvCxnSpPr/>
          <p:nvPr/>
        </p:nvCxnSpPr>
        <p:spPr>
          <a:xfrm>
            <a:off x="3426863" y="4035950"/>
            <a:ext cx="2530800" cy="0"/>
          </a:xfrm>
          <a:prstGeom prst="straightConnector1">
            <a:avLst/>
          </a:prstGeom>
          <a:noFill/>
          <a:ln cap="flat" cmpd="sng" w="38100">
            <a:solidFill>
              <a:srgbClr val="F3855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1" name="Google Shape;121;p25"/>
          <p:cNvGrpSpPr/>
          <p:nvPr/>
        </p:nvGrpSpPr>
        <p:grpSpPr>
          <a:xfrm>
            <a:off x="6396865" y="2917508"/>
            <a:ext cx="3146895" cy="1118381"/>
            <a:chOff x="6396875" y="2166375"/>
            <a:chExt cx="3146895" cy="999000"/>
          </a:xfrm>
        </p:grpSpPr>
        <p:sp>
          <p:nvSpPr>
            <p:cNvPr id="122" name="Google Shape;122;p25"/>
            <p:cNvSpPr/>
            <p:nvPr/>
          </p:nvSpPr>
          <p:spPr>
            <a:xfrm>
              <a:off x="6401870" y="2166375"/>
              <a:ext cx="3141900" cy="977400"/>
            </a:xfrm>
            <a:prstGeom prst="rect">
              <a:avLst/>
            </a:prstGeom>
            <a:solidFill>
              <a:srgbClr val="F38555">
                <a:alpha val="50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23" name="Google Shape;123;p25"/>
            <p:cNvCxnSpPr/>
            <p:nvPr/>
          </p:nvCxnSpPr>
          <p:spPr>
            <a:xfrm>
              <a:off x="6396875" y="3165375"/>
              <a:ext cx="3143100" cy="0"/>
            </a:xfrm>
            <a:prstGeom prst="straightConnector1">
              <a:avLst/>
            </a:prstGeom>
            <a:noFill/>
            <a:ln cap="flat" cmpd="sng" w="38100">
              <a:solidFill>
                <a:srgbClr val="F3855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24" name="Google Shape;124;p25"/>
          <p:cNvSpPr txBox="1"/>
          <p:nvPr>
            <p:ph idx="4294967295" type="body"/>
          </p:nvPr>
        </p:nvSpPr>
        <p:spPr>
          <a:xfrm>
            <a:off x="6499912" y="2989250"/>
            <a:ext cx="3041400" cy="1046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What can we do?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...to help our persona achieve their goals? ...to help our persona overcome their challenges?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6174200" y="1575400"/>
            <a:ext cx="2791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3214650" y="4168525"/>
            <a:ext cx="27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6176800" y="4168525"/>
            <a:ext cx="2791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8" name="Google Shape;128;p25"/>
          <p:cNvCxnSpPr/>
          <p:nvPr/>
        </p:nvCxnSpPr>
        <p:spPr>
          <a:xfrm>
            <a:off x="3454725" y="6277000"/>
            <a:ext cx="6105600" cy="0"/>
          </a:xfrm>
          <a:prstGeom prst="straightConnector1">
            <a:avLst/>
          </a:prstGeom>
          <a:noFill/>
          <a:ln cap="flat" cmpd="sng" w="38100">
            <a:solidFill>
              <a:srgbClr val="F3855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" name="Google Shape;129;p25"/>
          <p:cNvSpPr txBox="1"/>
          <p:nvPr/>
        </p:nvSpPr>
        <p:spPr>
          <a:xfrm>
            <a:off x="5214900" y="6384700"/>
            <a:ext cx="2133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7125400" y="6384700"/>
            <a:ext cx="2133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25"/>
          <p:cNvSpPr txBox="1"/>
          <p:nvPr>
            <p:ph idx="4294967295" type="body"/>
          </p:nvPr>
        </p:nvSpPr>
        <p:spPr>
          <a:xfrm>
            <a:off x="341600" y="4503450"/>
            <a:ext cx="2312100" cy="516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Job? Career Path? Family? </a:t>
            </a:r>
            <a:br>
              <a:rPr i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Lifestyle? Age? Income? </a:t>
            </a:r>
            <a:endParaRPr i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/>
          <p:nvPr/>
        </p:nvSpPr>
        <p:spPr>
          <a:xfrm>
            <a:off x="382525" y="1311625"/>
            <a:ext cx="2934900" cy="6134400"/>
          </a:xfrm>
          <a:prstGeom prst="roundRect">
            <a:avLst>
              <a:gd fmla="val 0" name="adj"/>
            </a:avLst>
          </a:prstGeom>
          <a:solidFill>
            <a:srgbClr val="FDF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331450" y="280250"/>
            <a:ext cx="4065300" cy="9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" sz="5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Lea</a:t>
            </a:r>
            <a:r>
              <a:rPr lang="en" sz="5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" sz="5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Blask</a:t>
            </a:r>
            <a:endParaRPr i="0" sz="5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2" name="Google Shape;332;p34"/>
          <p:cNvSpPr txBox="1"/>
          <p:nvPr/>
        </p:nvSpPr>
        <p:spPr>
          <a:xfrm>
            <a:off x="543938" y="1434725"/>
            <a:ext cx="2064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Common Objections</a:t>
            </a:r>
            <a:endParaRPr i="0" sz="1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34"/>
          <p:cNvSpPr txBox="1"/>
          <p:nvPr/>
        </p:nvSpPr>
        <p:spPr>
          <a:xfrm>
            <a:off x="618798" y="1819055"/>
            <a:ext cx="1914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Why wouldn’t they buy your product/service?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here...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" name="Google Shape;334;p34"/>
          <p:cNvSpPr/>
          <p:nvPr/>
        </p:nvSpPr>
        <p:spPr>
          <a:xfrm>
            <a:off x="3628750" y="1311625"/>
            <a:ext cx="2934900" cy="6134400"/>
          </a:xfrm>
          <a:prstGeom prst="roundRect">
            <a:avLst>
              <a:gd fmla="val 0" name="adj"/>
            </a:avLst>
          </a:prstGeom>
          <a:solidFill>
            <a:srgbClr val="FDF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3790163" y="1434725"/>
            <a:ext cx="2064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Marketing Messaging</a:t>
            </a:r>
            <a:endParaRPr i="0" sz="1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34"/>
          <p:cNvSpPr txBox="1"/>
          <p:nvPr/>
        </p:nvSpPr>
        <p:spPr>
          <a:xfrm>
            <a:off x="3865025" y="1819050"/>
            <a:ext cx="2460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can you describe your solution to have the biggest impact on your persona? What resonates most with your persona?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here...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34"/>
          <p:cNvSpPr/>
          <p:nvPr/>
        </p:nvSpPr>
        <p:spPr>
          <a:xfrm>
            <a:off x="6874975" y="1311625"/>
            <a:ext cx="2934900" cy="6134400"/>
          </a:xfrm>
          <a:prstGeom prst="roundRect">
            <a:avLst>
              <a:gd fmla="val 0" name="adj"/>
            </a:avLst>
          </a:prstGeom>
          <a:solidFill>
            <a:srgbClr val="FDF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7036400" y="1434725"/>
            <a:ext cx="2249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Elevator Pitch/Bumper Sticker</a:t>
            </a:r>
            <a:endParaRPr i="0" sz="1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7111250" y="2135000"/>
            <a:ext cx="2343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Sell your persona on your solution - in a sentence or a few words!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here...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" name="Google Shape;340;p34"/>
          <p:cNvSpPr txBox="1"/>
          <p:nvPr>
            <p:ph idx="4294967295" type="body"/>
          </p:nvPr>
        </p:nvSpPr>
        <p:spPr>
          <a:xfrm>
            <a:off x="7368700" y="65875"/>
            <a:ext cx="2514900" cy="313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Technology/Product Buyer Persona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2898175" y="5468325"/>
            <a:ext cx="6643200" cy="1789200"/>
          </a:xfrm>
          <a:prstGeom prst="rect">
            <a:avLst/>
          </a:prstGeom>
          <a:solidFill>
            <a:srgbClr val="CFE2F3">
              <a:alpha val="396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0" y="0"/>
            <a:ext cx="10058400" cy="1206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 txBox="1"/>
          <p:nvPr>
            <p:ph idx="4294967295" type="body"/>
          </p:nvPr>
        </p:nvSpPr>
        <p:spPr>
          <a:xfrm>
            <a:off x="341600" y="4767550"/>
            <a:ext cx="3041400" cy="869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Background 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Job? Career Path? Family? </a:t>
            </a:r>
            <a:b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Lifestyle?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39" name="Google Shape;139;p26"/>
          <p:cNvCxnSpPr/>
          <p:nvPr/>
        </p:nvCxnSpPr>
        <p:spPr>
          <a:xfrm>
            <a:off x="447650" y="5588525"/>
            <a:ext cx="18576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" name="Google Shape;140;p26"/>
          <p:cNvSpPr txBox="1"/>
          <p:nvPr/>
        </p:nvSpPr>
        <p:spPr>
          <a:xfrm>
            <a:off x="238100" y="5625550"/>
            <a:ext cx="21333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6"/>
          <p:cNvSpPr txBox="1"/>
          <p:nvPr>
            <p:ph idx="4294967295" type="body"/>
          </p:nvPr>
        </p:nvSpPr>
        <p:spPr>
          <a:xfrm>
            <a:off x="2844500" y="1490950"/>
            <a:ext cx="3041400" cy="668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Demographics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Age? Income? Location? Gender Identity?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2" name="Google Shape;142;p26"/>
          <p:cNvCxnSpPr/>
          <p:nvPr/>
        </p:nvCxnSpPr>
        <p:spPr>
          <a:xfrm>
            <a:off x="2950550" y="2159525"/>
            <a:ext cx="28911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" name="Google Shape;143;p26"/>
          <p:cNvSpPr txBox="1"/>
          <p:nvPr/>
        </p:nvSpPr>
        <p:spPr>
          <a:xfrm>
            <a:off x="2741000" y="2194600"/>
            <a:ext cx="27246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6"/>
          <p:cNvSpPr txBox="1"/>
          <p:nvPr>
            <p:ph idx="4294967295" type="body"/>
          </p:nvPr>
        </p:nvSpPr>
        <p:spPr>
          <a:xfrm>
            <a:off x="2844500" y="3252475"/>
            <a:ext cx="3041400" cy="869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Identifiers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Communication preferences? 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Social media platforms?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5" name="Google Shape;145;p26"/>
          <p:cNvCxnSpPr/>
          <p:nvPr/>
        </p:nvCxnSpPr>
        <p:spPr>
          <a:xfrm>
            <a:off x="2956016" y="4108525"/>
            <a:ext cx="28911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6"/>
          <p:cNvSpPr txBox="1"/>
          <p:nvPr/>
        </p:nvSpPr>
        <p:spPr>
          <a:xfrm>
            <a:off x="2741000" y="4142775"/>
            <a:ext cx="30414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6"/>
          <p:cNvSpPr txBox="1"/>
          <p:nvPr>
            <p:ph idx="4294967295" type="body"/>
          </p:nvPr>
        </p:nvSpPr>
        <p:spPr>
          <a:xfrm>
            <a:off x="3014125" y="5644275"/>
            <a:ext cx="6454500" cy="1046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Goals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Primary/secondary goals?  Personal vs professional goals? Role-related vs company goals?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8" name="Google Shape;148;p26"/>
          <p:cNvCxnSpPr/>
          <p:nvPr/>
        </p:nvCxnSpPr>
        <p:spPr>
          <a:xfrm>
            <a:off x="3104227" y="6300750"/>
            <a:ext cx="59745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6"/>
          <p:cNvSpPr txBox="1"/>
          <p:nvPr/>
        </p:nvSpPr>
        <p:spPr>
          <a:xfrm>
            <a:off x="2950550" y="6429075"/>
            <a:ext cx="4332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6"/>
          <p:cNvSpPr txBox="1"/>
          <p:nvPr>
            <p:ph idx="4294967295" type="body"/>
          </p:nvPr>
        </p:nvSpPr>
        <p:spPr>
          <a:xfrm>
            <a:off x="6361000" y="1490938"/>
            <a:ext cx="3041400" cy="1006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does this person struggle with in relation to meeting goals? What serves as a roadblock for this person’s success?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1" name="Google Shape;151;p26"/>
          <p:cNvCxnSpPr/>
          <p:nvPr/>
        </p:nvCxnSpPr>
        <p:spPr>
          <a:xfrm>
            <a:off x="6467050" y="2449775"/>
            <a:ext cx="30117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6"/>
          <p:cNvSpPr txBox="1"/>
          <p:nvPr/>
        </p:nvSpPr>
        <p:spPr>
          <a:xfrm>
            <a:off x="6257500" y="2515975"/>
            <a:ext cx="32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6"/>
          <p:cNvSpPr txBox="1"/>
          <p:nvPr>
            <p:ph idx="4294967295" type="body"/>
          </p:nvPr>
        </p:nvSpPr>
        <p:spPr>
          <a:xfrm>
            <a:off x="6361000" y="3291263"/>
            <a:ext cx="3041400" cy="1046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can we do?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...to help our persona achieve their goals? ...to help our persona overcome their challenges?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54" name="Google Shape;154;p26"/>
          <p:cNvCxnSpPr/>
          <p:nvPr/>
        </p:nvCxnSpPr>
        <p:spPr>
          <a:xfrm>
            <a:off x="6471969" y="4337975"/>
            <a:ext cx="30366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5" name="Google Shape;155;p26"/>
          <p:cNvSpPr txBox="1"/>
          <p:nvPr/>
        </p:nvSpPr>
        <p:spPr>
          <a:xfrm>
            <a:off x="6257488" y="4384013"/>
            <a:ext cx="3041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26"/>
          <p:cNvSpPr txBox="1"/>
          <p:nvPr>
            <p:ph idx="4294967295" type="title"/>
          </p:nvPr>
        </p:nvSpPr>
        <p:spPr>
          <a:xfrm>
            <a:off x="294200" y="309975"/>
            <a:ext cx="4332000" cy="70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Gabriel Mesa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6"/>
          <p:cNvSpPr txBox="1"/>
          <p:nvPr>
            <p:ph idx="4294967295" type="body"/>
          </p:nvPr>
        </p:nvSpPr>
        <p:spPr>
          <a:xfrm>
            <a:off x="8200800" y="115425"/>
            <a:ext cx="1857600" cy="581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General Buyer Persona</a:t>
            </a:r>
            <a:endParaRPr i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 b="11426" l="14525" r="8698" t="0"/>
          <a:stretch/>
        </p:blipFill>
        <p:spPr>
          <a:xfrm>
            <a:off x="-5000" y="1206600"/>
            <a:ext cx="2312250" cy="31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 b="11426" l="14525" r="8698" t="0"/>
          <a:stretch/>
        </p:blipFill>
        <p:spPr>
          <a:xfrm>
            <a:off x="-5000" y="1206600"/>
            <a:ext cx="2312250" cy="31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>
            <p:ph idx="4294967295" type="body"/>
          </p:nvPr>
        </p:nvSpPr>
        <p:spPr>
          <a:xfrm>
            <a:off x="2844500" y="1490950"/>
            <a:ext cx="3041400" cy="668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Real Quotes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About goals, challenges, etc.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5" name="Google Shape;165;p27"/>
          <p:cNvCxnSpPr/>
          <p:nvPr/>
        </p:nvCxnSpPr>
        <p:spPr>
          <a:xfrm>
            <a:off x="2950550" y="2159525"/>
            <a:ext cx="28911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7"/>
          <p:cNvSpPr txBox="1"/>
          <p:nvPr/>
        </p:nvSpPr>
        <p:spPr>
          <a:xfrm>
            <a:off x="2741000" y="2194600"/>
            <a:ext cx="30117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7"/>
          <p:cNvSpPr txBox="1"/>
          <p:nvPr>
            <p:ph idx="4294967295" type="body"/>
          </p:nvPr>
        </p:nvSpPr>
        <p:spPr>
          <a:xfrm>
            <a:off x="2844500" y="4033700"/>
            <a:ext cx="3041400" cy="869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Common Objections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Why wouldn’t they buy your product/service?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8" name="Google Shape;168;p27"/>
          <p:cNvCxnSpPr/>
          <p:nvPr/>
        </p:nvCxnSpPr>
        <p:spPr>
          <a:xfrm>
            <a:off x="2956016" y="4889750"/>
            <a:ext cx="28911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27"/>
          <p:cNvSpPr txBox="1"/>
          <p:nvPr/>
        </p:nvSpPr>
        <p:spPr>
          <a:xfrm>
            <a:off x="2741000" y="4924000"/>
            <a:ext cx="30414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27"/>
          <p:cNvSpPr txBox="1"/>
          <p:nvPr>
            <p:ph idx="4294967295" type="body"/>
          </p:nvPr>
        </p:nvSpPr>
        <p:spPr>
          <a:xfrm>
            <a:off x="6361000" y="1490948"/>
            <a:ext cx="3041400" cy="869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Marketing Messaging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can you describe your solution to have the biggest impact on your persona?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1" name="Google Shape;171;p27"/>
          <p:cNvCxnSpPr/>
          <p:nvPr/>
        </p:nvCxnSpPr>
        <p:spPr>
          <a:xfrm>
            <a:off x="6467050" y="2360650"/>
            <a:ext cx="30117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7"/>
          <p:cNvSpPr txBox="1"/>
          <p:nvPr/>
        </p:nvSpPr>
        <p:spPr>
          <a:xfrm>
            <a:off x="6257500" y="2454850"/>
            <a:ext cx="32838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7"/>
          <p:cNvSpPr/>
          <p:nvPr/>
        </p:nvSpPr>
        <p:spPr>
          <a:xfrm>
            <a:off x="0" y="0"/>
            <a:ext cx="10058400" cy="1206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7"/>
          <p:cNvSpPr txBox="1"/>
          <p:nvPr>
            <p:ph idx="4294967295" type="title"/>
          </p:nvPr>
        </p:nvSpPr>
        <p:spPr>
          <a:xfrm>
            <a:off x="294200" y="309975"/>
            <a:ext cx="4332000" cy="700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Gabriel Mesa</a:t>
            </a:r>
            <a:endParaRPr sz="3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7"/>
          <p:cNvSpPr txBox="1"/>
          <p:nvPr>
            <p:ph idx="4294967295" type="body"/>
          </p:nvPr>
        </p:nvSpPr>
        <p:spPr>
          <a:xfrm>
            <a:off x="6361000" y="3119502"/>
            <a:ext cx="3041400" cy="1206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Elevator Pitch/Bumper Sticker</a:t>
            </a:r>
            <a:br>
              <a:rPr b="1" lang="en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Sell your persona on your solution - </a:t>
            </a:r>
            <a:b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 a sentence or a few words!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76" name="Google Shape;176;p27"/>
          <p:cNvCxnSpPr/>
          <p:nvPr/>
        </p:nvCxnSpPr>
        <p:spPr>
          <a:xfrm>
            <a:off x="6471969" y="4166200"/>
            <a:ext cx="3036600" cy="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27"/>
          <p:cNvSpPr txBox="1"/>
          <p:nvPr/>
        </p:nvSpPr>
        <p:spPr>
          <a:xfrm>
            <a:off x="6257501" y="4260000"/>
            <a:ext cx="32838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●"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7"/>
          <p:cNvSpPr txBox="1"/>
          <p:nvPr>
            <p:ph idx="4294967295" type="body"/>
          </p:nvPr>
        </p:nvSpPr>
        <p:spPr>
          <a:xfrm>
            <a:off x="8200800" y="115425"/>
            <a:ext cx="1857600" cy="581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General Buyer Persona</a:t>
            </a:r>
            <a:endParaRPr i="1" sz="1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/>
          <p:nvPr/>
        </p:nvSpPr>
        <p:spPr>
          <a:xfrm>
            <a:off x="0" y="-100"/>
            <a:ext cx="10210800" cy="7772400"/>
          </a:xfrm>
          <a:prstGeom prst="rect">
            <a:avLst/>
          </a:prstGeom>
          <a:solidFill>
            <a:srgbClr val="EAD1D8">
              <a:alpha val="8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3604900" y="450750"/>
            <a:ext cx="2772000" cy="32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0B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390300" y="2356050"/>
            <a:ext cx="277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34343"/>
                </a:solidFill>
                <a:latin typeface="Lora Regular"/>
                <a:ea typeface="Lora Regular"/>
                <a:cs typeface="Lora Regular"/>
                <a:sym typeface="Lora Regular"/>
              </a:rPr>
              <a:t>Abigail </a:t>
            </a:r>
            <a:endParaRPr sz="4000">
              <a:solidFill>
                <a:srgbClr val="434343"/>
              </a:solidFill>
              <a:latin typeface="Lora Regular"/>
              <a:ea typeface="Lora Regular"/>
              <a:cs typeface="Lora Regular"/>
              <a:sym typeface="Lor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34343"/>
                </a:solidFill>
                <a:latin typeface="Lora Regular"/>
                <a:ea typeface="Lora Regular"/>
                <a:cs typeface="Lora Regular"/>
                <a:sym typeface="Lora Regular"/>
              </a:rPr>
              <a:t>Williams</a:t>
            </a:r>
            <a:endParaRPr sz="4000">
              <a:solidFill>
                <a:srgbClr val="434343"/>
              </a:solidFill>
              <a:latin typeface="Lora Regular"/>
              <a:ea typeface="Lora Regular"/>
              <a:cs typeface="Lora Regular"/>
              <a:sym typeface="Lora Regular"/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b="0" l="0" r="3418" t="3418"/>
          <a:stretch/>
        </p:blipFill>
        <p:spPr>
          <a:xfrm>
            <a:off x="390300" y="261325"/>
            <a:ext cx="2010000" cy="2018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/>
          <p:nvPr>
            <p:ph idx="4294967295" type="body"/>
          </p:nvPr>
        </p:nvSpPr>
        <p:spPr>
          <a:xfrm>
            <a:off x="390300" y="4011250"/>
            <a:ext cx="2607300" cy="1126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Background &amp; Demographics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Job? Career path? Family? Lifestyle? Spending habits? Age? Income? Location? Gender identity?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390300" y="5082725"/>
            <a:ext cx="27720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Age</a:t>
            </a:r>
            <a:endParaRPr b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Location</a:t>
            </a:r>
            <a:endParaRPr b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Gender</a:t>
            </a:r>
            <a:endParaRPr b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Education</a:t>
            </a:r>
            <a:endParaRPr b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Profession</a:t>
            </a:r>
            <a:endParaRPr b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Location</a:t>
            </a:r>
            <a:endParaRPr b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Lifestyle</a:t>
            </a:r>
            <a:endParaRPr b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9" name="Google Shape;189;p28"/>
          <p:cNvCxnSpPr/>
          <p:nvPr/>
        </p:nvCxnSpPr>
        <p:spPr>
          <a:xfrm>
            <a:off x="489100" y="3842263"/>
            <a:ext cx="1333800" cy="0"/>
          </a:xfrm>
          <a:prstGeom prst="straightConnector1">
            <a:avLst/>
          </a:prstGeom>
          <a:noFill/>
          <a:ln cap="flat" cmpd="sng" w="38100">
            <a:solidFill>
              <a:srgbClr val="D0B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8"/>
          <p:cNvSpPr txBox="1"/>
          <p:nvPr>
            <p:ph idx="4294967295" type="body"/>
          </p:nvPr>
        </p:nvSpPr>
        <p:spPr>
          <a:xfrm>
            <a:off x="7482675" y="65875"/>
            <a:ext cx="2296800" cy="4731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B2B Marketing Buyer Persona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8"/>
          <p:cNvSpPr txBox="1"/>
          <p:nvPr>
            <p:ph idx="4294967295" type="body"/>
          </p:nvPr>
        </p:nvSpPr>
        <p:spPr>
          <a:xfrm>
            <a:off x="3687250" y="538975"/>
            <a:ext cx="2607300" cy="844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Technology/Social Media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Device preferences? Social media platforms? Tech savvy?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8"/>
          <p:cNvSpPr/>
          <p:nvPr/>
        </p:nvSpPr>
        <p:spPr>
          <a:xfrm>
            <a:off x="6743300" y="450750"/>
            <a:ext cx="2772000" cy="32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0B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/>
          <p:nvPr/>
        </p:nvSpPr>
        <p:spPr>
          <a:xfrm>
            <a:off x="3604900" y="4026618"/>
            <a:ext cx="2772000" cy="32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0B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8"/>
          <p:cNvSpPr/>
          <p:nvPr/>
        </p:nvSpPr>
        <p:spPr>
          <a:xfrm>
            <a:off x="6743300" y="4026618"/>
            <a:ext cx="2772000" cy="32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0B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8"/>
          <p:cNvSpPr txBox="1"/>
          <p:nvPr>
            <p:ph idx="4294967295" type="body"/>
          </p:nvPr>
        </p:nvSpPr>
        <p:spPr>
          <a:xfrm>
            <a:off x="6825650" y="538975"/>
            <a:ext cx="2607300" cy="1126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Goals/Metrics/Motivations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Primary/secondary goals? Personal vs professional goals? Top metrics they track? Motivations?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8"/>
          <p:cNvSpPr txBox="1"/>
          <p:nvPr>
            <p:ph idx="4294967295" type="body"/>
          </p:nvPr>
        </p:nvSpPr>
        <p:spPr>
          <a:xfrm>
            <a:off x="3687250" y="4160525"/>
            <a:ext cx="2607300" cy="1065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Personality Traits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Introvert vs extrovert? Interested in trying new things or likes consistency and brands they trust?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28"/>
          <p:cNvSpPr txBox="1"/>
          <p:nvPr>
            <p:ph idx="4294967295" type="body"/>
          </p:nvPr>
        </p:nvSpPr>
        <p:spPr>
          <a:xfrm>
            <a:off x="6825650" y="4160525"/>
            <a:ext cx="2607300" cy="1065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Challenges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What does this person struggle with in relation to meeting goals? What serves as a roadblock for this person’s success?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8"/>
          <p:cNvSpPr txBox="1"/>
          <p:nvPr>
            <p:ph idx="4294967295" type="body"/>
          </p:nvPr>
        </p:nvSpPr>
        <p:spPr>
          <a:xfrm>
            <a:off x="3604900" y="1362800"/>
            <a:ext cx="2607300" cy="1854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8"/>
          <p:cNvSpPr txBox="1"/>
          <p:nvPr>
            <p:ph idx="4294967295" type="body"/>
          </p:nvPr>
        </p:nvSpPr>
        <p:spPr>
          <a:xfrm>
            <a:off x="6743300" y="1493900"/>
            <a:ext cx="2607300" cy="1854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8"/>
          <p:cNvSpPr txBox="1"/>
          <p:nvPr>
            <p:ph idx="4294967295" type="body"/>
          </p:nvPr>
        </p:nvSpPr>
        <p:spPr>
          <a:xfrm>
            <a:off x="3604900" y="5213950"/>
            <a:ext cx="2607300" cy="1854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28"/>
          <p:cNvSpPr txBox="1"/>
          <p:nvPr>
            <p:ph idx="4294967295" type="body"/>
          </p:nvPr>
        </p:nvSpPr>
        <p:spPr>
          <a:xfrm>
            <a:off x="6743300" y="5213950"/>
            <a:ext cx="2607300" cy="1854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/>
          <p:nvPr/>
        </p:nvSpPr>
        <p:spPr>
          <a:xfrm>
            <a:off x="0" y="-100"/>
            <a:ext cx="10210800" cy="7772400"/>
          </a:xfrm>
          <a:prstGeom prst="rect">
            <a:avLst/>
          </a:prstGeom>
          <a:solidFill>
            <a:srgbClr val="EAD1D8">
              <a:alpha val="8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9"/>
          <p:cNvSpPr/>
          <p:nvPr/>
        </p:nvSpPr>
        <p:spPr>
          <a:xfrm>
            <a:off x="3604900" y="450750"/>
            <a:ext cx="2772000" cy="32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0B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9"/>
          <p:cNvSpPr txBox="1"/>
          <p:nvPr/>
        </p:nvSpPr>
        <p:spPr>
          <a:xfrm>
            <a:off x="390300" y="2356050"/>
            <a:ext cx="2772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34343"/>
                </a:solidFill>
                <a:latin typeface="Lora Regular"/>
                <a:ea typeface="Lora Regular"/>
                <a:cs typeface="Lora Regular"/>
                <a:sym typeface="Lora Regular"/>
              </a:rPr>
              <a:t>Abigail </a:t>
            </a:r>
            <a:endParaRPr sz="4000">
              <a:solidFill>
                <a:srgbClr val="434343"/>
              </a:solidFill>
              <a:latin typeface="Lora Regular"/>
              <a:ea typeface="Lora Regular"/>
              <a:cs typeface="Lora Regular"/>
              <a:sym typeface="Lora Regula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34343"/>
                </a:solidFill>
                <a:latin typeface="Lora Regular"/>
                <a:ea typeface="Lora Regular"/>
                <a:cs typeface="Lora Regular"/>
                <a:sym typeface="Lora Regular"/>
              </a:rPr>
              <a:t>Williams</a:t>
            </a:r>
            <a:endParaRPr sz="4000">
              <a:solidFill>
                <a:srgbClr val="434343"/>
              </a:solidFill>
              <a:latin typeface="Lora Regular"/>
              <a:ea typeface="Lora Regular"/>
              <a:cs typeface="Lora Regular"/>
              <a:sym typeface="Lora Regular"/>
            </a:endParaRPr>
          </a:p>
        </p:txBody>
      </p:sp>
      <p:pic>
        <p:nvPicPr>
          <p:cNvPr id="209" name="Google Shape;209;p29"/>
          <p:cNvPicPr preferRelativeResize="0"/>
          <p:nvPr/>
        </p:nvPicPr>
        <p:blipFill rotWithShape="1">
          <a:blip r:embed="rId3">
            <a:alphaModFix/>
          </a:blip>
          <a:srcRect b="0" l="0" r="3418" t="3418"/>
          <a:stretch/>
        </p:blipFill>
        <p:spPr>
          <a:xfrm>
            <a:off x="390300" y="261325"/>
            <a:ext cx="2010000" cy="201840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210" name="Google Shape;210;p29"/>
          <p:cNvCxnSpPr/>
          <p:nvPr/>
        </p:nvCxnSpPr>
        <p:spPr>
          <a:xfrm>
            <a:off x="489100" y="3842263"/>
            <a:ext cx="1333800" cy="0"/>
          </a:xfrm>
          <a:prstGeom prst="straightConnector1">
            <a:avLst/>
          </a:prstGeom>
          <a:noFill/>
          <a:ln cap="flat" cmpd="sng" w="38100">
            <a:solidFill>
              <a:srgbClr val="D0B7C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29"/>
          <p:cNvSpPr txBox="1"/>
          <p:nvPr>
            <p:ph idx="4294967295" type="body"/>
          </p:nvPr>
        </p:nvSpPr>
        <p:spPr>
          <a:xfrm>
            <a:off x="7482675" y="65875"/>
            <a:ext cx="2296800" cy="4731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B2B Marketing Buyer Persona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2" name="Google Shape;212;p29"/>
          <p:cNvSpPr txBox="1"/>
          <p:nvPr>
            <p:ph idx="4294967295" type="body"/>
          </p:nvPr>
        </p:nvSpPr>
        <p:spPr>
          <a:xfrm>
            <a:off x="3687250" y="538975"/>
            <a:ext cx="2607300" cy="7014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Real Quotes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About goals, challenges, etc.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6743300" y="450750"/>
            <a:ext cx="2772000" cy="32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0B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9"/>
          <p:cNvSpPr/>
          <p:nvPr/>
        </p:nvSpPr>
        <p:spPr>
          <a:xfrm>
            <a:off x="3604900" y="4026618"/>
            <a:ext cx="2772000" cy="32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0B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6743300" y="4026618"/>
            <a:ext cx="2772000" cy="32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0B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9"/>
          <p:cNvSpPr txBox="1"/>
          <p:nvPr>
            <p:ph idx="4294967295" type="body"/>
          </p:nvPr>
        </p:nvSpPr>
        <p:spPr>
          <a:xfrm>
            <a:off x="6825650" y="538975"/>
            <a:ext cx="2607300" cy="922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Common Objections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Why wouldn’t they buy your product/service?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9"/>
          <p:cNvSpPr txBox="1"/>
          <p:nvPr>
            <p:ph idx="4294967295" type="body"/>
          </p:nvPr>
        </p:nvSpPr>
        <p:spPr>
          <a:xfrm>
            <a:off x="3687250" y="4160525"/>
            <a:ext cx="2607300" cy="1098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Marketing Messaging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How can you describe your solution to have the biggest impact on your persona? What resonates most with your persona?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9"/>
          <p:cNvSpPr txBox="1"/>
          <p:nvPr>
            <p:ph idx="4294967295" type="body"/>
          </p:nvPr>
        </p:nvSpPr>
        <p:spPr>
          <a:xfrm>
            <a:off x="6825650" y="4160525"/>
            <a:ext cx="2689500" cy="1032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Elevator Pitch/Bumper Sticker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Sell your persona on your solution - in a sentence or a few words!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466500" y="4026618"/>
            <a:ext cx="2772000" cy="32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0B7C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 txBox="1"/>
          <p:nvPr>
            <p:ph idx="4294967295" type="body"/>
          </p:nvPr>
        </p:nvSpPr>
        <p:spPr>
          <a:xfrm>
            <a:off x="548850" y="4160525"/>
            <a:ext cx="2607300" cy="1032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A64D79"/>
                </a:solidFill>
                <a:latin typeface="Roboto"/>
                <a:ea typeface="Roboto"/>
                <a:cs typeface="Roboto"/>
                <a:sym typeface="Roboto"/>
              </a:rPr>
              <a:t>What can we do?</a:t>
            </a:r>
            <a:br>
              <a:rPr b="1" lang="en" sz="16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i="1"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...to help our persona achieve their goals? ...to help our persona overcome their challenges?</a:t>
            </a:r>
            <a:endParaRPr i="1"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29"/>
          <p:cNvSpPr txBox="1"/>
          <p:nvPr>
            <p:ph idx="4294967295" type="body"/>
          </p:nvPr>
        </p:nvSpPr>
        <p:spPr>
          <a:xfrm>
            <a:off x="3604900" y="5213950"/>
            <a:ext cx="2607300" cy="1854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29"/>
          <p:cNvSpPr txBox="1"/>
          <p:nvPr>
            <p:ph idx="4294967295" type="body"/>
          </p:nvPr>
        </p:nvSpPr>
        <p:spPr>
          <a:xfrm>
            <a:off x="6743300" y="5060250"/>
            <a:ext cx="2607300" cy="1854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9"/>
          <p:cNvSpPr txBox="1"/>
          <p:nvPr>
            <p:ph idx="4294967295" type="body"/>
          </p:nvPr>
        </p:nvSpPr>
        <p:spPr>
          <a:xfrm>
            <a:off x="3604900" y="1240375"/>
            <a:ext cx="2607300" cy="1854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9"/>
          <p:cNvSpPr txBox="1"/>
          <p:nvPr>
            <p:ph idx="4294967295" type="body"/>
          </p:nvPr>
        </p:nvSpPr>
        <p:spPr>
          <a:xfrm>
            <a:off x="6743300" y="1346400"/>
            <a:ext cx="2607300" cy="1854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29"/>
          <p:cNvSpPr txBox="1"/>
          <p:nvPr>
            <p:ph idx="4294967295" type="body"/>
          </p:nvPr>
        </p:nvSpPr>
        <p:spPr>
          <a:xfrm>
            <a:off x="472650" y="5147250"/>
            <a:ext cx="2607300" cy="1854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59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/>
          <p:nvPr/>
        </p:nvSpPr>
        <p:spPr>
          <a:xfrm>
            <a:off x="10975" y="0"/>
            <a:ext cx="10058400" cy="2566200"/>
          </a:xfrm>
          <a:prstGeom prst="rect">
            <a:avLst/>
          </a:prstGeom>
          <a:solidFill>
            <a:srgbClr val="1C56F7">
              <a:alpha val="55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705175" y="1773050"/>
            <a:ext cx="2685600" cy="2516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C5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05175" y="1773050"/>
            <a:ext cx="2685600" cy="492600"/>
          </a:xfrm>
          <a:prstGeom prst="rect">
            <a:avLst/>
          </a:prstGeom>
          <a:solidFill>
            <a:srgbClr val="3D61C5"/>
          </a:solidFill>
          <a:ln cap="flat" cmpd="sng" w="28575">
            <a:solidFill>
              <a:srgbClr val="5B72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10875" y="280900"/>
            <a:ext cx="10058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3D61C5"/>
                </a:solidFill>
                <a:latin typeface="Oswald"/>
                <a:ea typeface="Oswald"/>
                <a:cs typeface="Oswald"/>
                <a:sym typeface="Oswald"/>
              </a:rPr>
              <a:t>Julian Smith</a:t>
            </a:r>
            <a:endParaRPr b="1" sz="4400">
              <a:solidFill>
                <a:srgbClr val="3D61C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788825" y="1833500"/>
            <a:ext cx="2601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BACKGROUND/ DEMOGRAPHICS</a:t>
            </a:r>
            <a:endParaRPr b="1"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788825" y="2344825"/>
            <a:ext cx="2386500" cy="17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Job? Career Path? Family? Lifestyle?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30"/>
          <p:cNvSpPr/>
          <p:nvPr/>
        </p:nvSpPr>
        <p:spPr>
          <a:xfrm>
            <a:off x="3697375" y="1773050"/>
            <a:ext cx="2711700" cy="2516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3D61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0"/>
          <p:cNvSpPr/>
          <p:nvPr/>
        </p:nvSpPr>
        <p:spPr>
          <a:xfrm>
            <a:off x="3697375" y="1773050"/>
            <a:ext cx="2711700" cy="459600"/>
          </a:xfrm>
          <a:prstGeom prst="rect">
            <a:avLst/>
          </a:prstGeom>
          <a:solidFill>
            <a:srgbClr val="3D61C5"/>
          </a:solidFill>
          <a:ln cap="flat" cmpd="sng" w="28575">
            <a:solidFill>
              <a:srgbClr val="3D61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0"/>
          <p:cNvSpPr txBox="1"/>
          <p:nvPr/>
        </p:nvSpPr>
        <p:spPr>
          <a:xfrm>
            <a:off x="3781025" y="1833500"/>
            <a:ext cx="2386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GOALS/ CHALLENGES</a:t>
            </a:r>
            <a:endParaRPr b="1"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3781025" y="2306300"/>
            <a:ext cx="23865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Cost savings? Value? Quality?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problem does your product or service solve?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0" name="Google Shape;240;p30"/>
          <p:cNvSpPr/>
          <p:nvPr/>
        </p:nvSpPr>
        <p:spPr>
          <a:xfrm>
            <a:off x="6689575" y="1773050"/>
            <a:ext cx="2685600" cy="2516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C5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6689575" y="1773050"/>
            <a:ext cx="2685600" cy="459600"/>
          </a:xfrm>
          <a:prstGeom prst="rect">
            <a:avLst/>
          </a:prstGeom>
          <a:solidFill>
            <a:srgbClr val="3D61C5"/>
          </a:solidFill>
          <a:ln cap="flat" cmpd="sng" w="28575">
            <a:solidFill>
              <a:srgbClr val="3D61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0"/>
          <p:cNvSpPr txBox="1"/>
          <p:nvPr/>
        </p:nvSpPr>
        <p:spPr>
          <a:xfrm>
            <a:off x="6773225" y="1833500"/>
            <a:ext cx="238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TECHNOLOGY/SOCIAL MEDIA</a:t>
            </a:r>
            <a:endParaRPr b="1"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6773225" y="2306300"/>
            <a:ext cx="2386500" cy="2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Device preferences? Social media platforms? Communication preferences?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Verdana"/>
              <a:buChar char="●"/>
            </a:pPr>
            <a:r>
              <a:rPr lang="en" sz="9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4" name="Google Shape;244;p30"/>
          <p:cNvSpPr/>
          <p:nvPr/>
        </p:nvSpPr>
        <p:spPr>
          <a:xfrm>
            <a:off x="5172475" y="4615200"/>
            <a:ext cx="4202700" cy="2516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C5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5172475" y="4615200"/>
            <a:ext cx="4202700" cy="459600"/>
          </a:xfrm>
          <a:prstGeom prst="rect">
            <a:avLst/>
          </a:prstGeom>
          <a:solidFill>
            <a:srgbClr val="3D61C5"/>
          </a:solidFill>
          <a:ln cap="flat" cmpd="sng" w="28575">
            <a:solidFill>
              <a:srgbClr val="3D61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5386152" y="4675650"/>
            <a:ext cx="316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REAL QUOTES</a:t>
            </a:r>
            <a:endParaRPr b="1"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5386149" y="5151550"/>
            <a:ext cx="3765600" cy="17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Sell your persona on your solution - in a sentence or </a:t>
            </a:r>
            <a:br>
              <a:rPr lang="en" sz="900">
                <a:latin typeface="Verdana"/>
                <a:ea typeface="Verdana"/>
                <a:cs typeface="Verdana"/>
                <a:sym typeface="Verdana"/>
              </a:rPr>
            </a:b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a few words!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8" name="Google Shape;248;p30"/>
          <p:cNvSpPr txBox="1"/>
          <p:nvPr/>
        </p:nvSpPr>
        <p:spPr>
          <a:xfrm>
            <a:off x="0" y="1045650"/>
            <a:ext cx="10058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Verdana"/>
                <a:ea typeface="Verdana"/>
                <a:cs typeface="Verdana"/>
                <a:sym typeface="Verdana"/>
              </a:rPr>
              <a:t>Buyer persona description text here</a:t>
            </a:r>
            <a:endParaRPr sz="10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30"/>
          <p:cNvSpPr txBox="1"/>
          <p:nvPr>
            <p:ph idx="4294967295" type="body"/>
          </p:nvPr>
        </p:nvSpPr>
        <p:spPr>
          <a:xfrm>
            <a:off x="7482675" y="65875"/>
            <a:ext cx="2296800" cy="4731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B2B Marketing Buyer Persona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30"/>
          <p:cNvSpPr/>
          <p:nvPr/>
        </p:nvSpPr>
        <p:spPr>
          <a:xfrm>
            <a:off x="705175" y="4615200"/>
            <a:ext cx="4202700" cy="2516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1C56F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705175" y="4615200"/>
            <a:ext cx="4202700" cy="459600"/>
          </a:xfrm>
          <a:prstGeom prst="rect">
            <a:avLst/>
          </a:prstGeom>
          <a:solidFill>
            <a:srgbClr val="3D61C5"/>
          </a:solidFill>
          <a:ln cap="flat" cmpd="sng" w="28575">
            <a:solidFill>
              <a:srgbClr val="3D61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 txBox="1"/>
          <p:nvPr/>
        </p:nvSpPr>
        <p:spPr>
          <a:xfrm>
            <a:off x="796152" y="4675650"/>
            <a:ext cx="3163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MARKETING MESSAGING</a:t>
            </a:r>
            <a:endParaRPr b="1" sz="1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30"/>
          <p:cNvSpPr txBox="1"/>
          <p:nvPr/>
        </p:nvSpPr>
        <p:spPr>
          <a:xfrm>
            <a:off x="796149" y="5151550"/>
            <a:ext cx="36696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How can you describe your solution to have the biggest impact on your persona? What resonates most with your persona?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-19431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Verdana"/>
              <a:buChar char="●"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Your text here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2F3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/>
          <p:nvPr/>
        </p:nvSpPr>
        <p:spPr>
          <a:xfrm>
            <a:off x="6418425" y="0"/>
            <a:ext cx="3639900" cy="3886200"/>
          </a:xfrm>
          <a:prstGeom prst="roundRect">
            <a:avLst>
              <a:gd fmla="val 0" name="adj"/>
            </a:avLst>
          </a:prstGeom>
          <a:solidFill>
            <a:srgbClr val="DFEE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6418425" y="3886200"/>
            <a:ext cx="3639900" cy="3886200"/>
          </a:xfrm>
          <a:prstGeom prst="roundRect">
            <a:avLst>
              <a:gd fmla="val 0" name="adj"/>
            </a:avLst>
          </a:prstGeom>
          <a:solidFill>
            <a:srgbClr val="B3C7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9725" y="3886200"/>
            <a:ext cx="2879700" cy="3886200"/>
          </a:xfrm>
          <a:prstGeom prst="roundRect">
            <a:avLst>
              <a:gd fmla="val 0" name="adj"/>
            </a:avLst>
          </a:prstGeom>
          <a:solidFill>
            <a:srgbClr val="EBF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-21075" y="3359625"/>
            <a:ext cx="2913900" cy="161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2" name="Google Shape;262;p31"/>
          <p:cNvPicPr preferRelativeResize="0"/>
          <p:nvPr/>
        </p:nvPicPr>
        <p:blipFill rotWithShape="1">
          <a:blip r:embed="rId3">
            <a:alphaModFix/>
          </a:blip>
          <a:srcRect b="13547" l="0" r="0" t="0"/>
          <a:stretch/>
        </p:blipFill>
        <p:spPr>
          <a:xfrm>
            <a:off x="-24175" y="0"/>
            <a:ext cx="2913750" cy="335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1"/>
          <p:cNvSpPr/>
          <p:nvPr/>
        </p:nvSpPr>
        <p:spPr>
          <a:xfrm>
            <a:off x="2889575" y="0"/>
            <a:ext cx="3528900" cy="3886200"/>
          </a:xfrm>
          <a:prstGeom prst="roundRect">
            <a:avLst>
              <a:gd fmla="val 0" name="adj"/>
            </a:avLst>
          </a:prstGeom>
          <a:solidFill>
            <a:srgbClr val="CADD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192875" y="3533175"/>
            <a:ext cx="24927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" sz="4300" u="none" cap="none" strike="noStrike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Joshua</a:t>
            </a:r>
            <a:r>
              <a:rPr b="1" i="0" lang="en" sz="4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4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4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Stevens</a:t>
            </a:r>
            <a:endParaRPr b="1" i="0" sz="4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p31"/>
          <p:cNvSpPr txBox="1"/>
          <p:nvPr>
            <p:ph idx="4294967295" type="body"/>
          </p:nvPr>
        </p:nvSpPr>
        <p:spPr>
          <a:xfrm>
            <a:off x="3087103" y="268299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Demographics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Age? Income? Location? Gender identity?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2889575" y="3886200"/>
            <a:ext cx="3528900" cy="3886200"/>
          </a:xfrm>
          <a:prstGeom prst="roundRect">
            <a:avLst>
              <a:gd fmla="val 0" name="adj"/>
            </a:avLst>
          </a:prstGeom>
          <a:solidFill>
            <a:srgbClr val="D9E8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1"/>
          <p:cNvSpPr txBox="1"/>
          <p:nvPr>
            <p:ph idx="4294967295" type="body"/>
          </p:nvPr>
        </p:nvSpPr>
        <p:spPr>
          <a:xfrm>
            <a:off x="8499100" y="0"/>
            <a:ext cx="1906200" cy="4731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Sales Buyer Persona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1"/>
          <p:cNvSpPr txBox="1"/>
          <p:nvPr>
            <p:ph idx="4294967295" type="body"/>
          </p:nvPr>
        </p:nvSpPr>
        <p:spPr>
          <a:xfrm>
            <a:off x="192878" y="5081431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Background 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Job? Career path? Family? Lifestyle? Spending habits?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31"/>
          <p:cNvSpPr txBox="1"/>
          <p:nvPr>
            <p:ph idx="4294967295" type="body"/>
          </p:nvPr>
        </p:nvSpPr>
        <p:spPr>
          <a:xfrm>
            <a:off x="6752128" y="268299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Communication/Schedule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Device preferences? Preferred communication style (email vs call vs Slack vs Zoom vs Loom…)? Working hours?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1"/>
          <p:cNvSpPr txBox="1"/>
          <p:nvPr>
            <p:ph idx="4294967295" type="body"/>
          </p:nvPr>
        </p:nvSpPr>
        <p:spPr>
          <a:xfrm>
            <a:off x="3087103" y="4133424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Goals/Metrics/Motivations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Primary/secondary goals? Personal vs professional goals? Top metrics they track? Motivations?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31"/>
          <p:cNvSpPr txBox="1"/>
          <p:nvPr>
            <p:ph idx="4294967295" type="body"/>
          </p:nvPr>
        </p:nvSpPr>
        <p:spPr>
          <a:xfrm>
            <a:off x="6752128" y="4133424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Personality Traits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Introvert vs extrovert? Straight shooter or wants time to analyze and question? 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F2F3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/>
          <p:nvPr/>
        </p:nvSpPr>
        <p:spPr>
          <a:xfrm>
            <a:off x="6418425" y="0"/>
            <a:ext cx="3639900" cy="2717100"/>
          </a:xfrm>
          <a:prstGeom prst="roundRect">
            <a:avLst>
              <a:gd fmla="val 0" name="adj"/>
            </a:avLst>
          </a:prstGeom>
          <a:solidFill>
            <a:srgbClr val="DFEE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2"/>
          <p:cNvSpPr/>
          <p:nvPr/>
        </p:nvSpPr>
        <p:spPr>
          <a:xfrm>
            <a:off x="6418425" y="2717100"/>
            <a:ext cx="3639900" cy="2863200"/>
          </a:xfrm>
          <a:prstGeom prst="roundRect">
            <a:avLst>
              <a:gd fmla="val 0" name="adj"/>
            </a:avLst>
          </a:prstGeom>
          <a:solidFill>
            <a:srgbClr val="B3C7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2"/>
          <p:cNvSpPr/>
          <p:nvPr/>
        </p:nvSpPr>
        <p:spPr>
          <a:xfrm>
            <a:off x="9725" y="3886200"/>
            <a:ext cx="2879700" cy="3886200"/>
          </a:xfrm>
          <a:prstGeom prst="roundRect">
            <a:avLst>
              <a:gd fmla="val 0" name="adj"/>
            </a:avLst>
          </a:prstGeom>
          <a:solidFill>
            <a:srgbClr val="EBF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2"/>
          <p:cNvSpPr/>
          <p:nvPr/>
        </p:nvSpPr>
        <p:spPr>
          <a:xfrm>
            <a:off x="-21075" y="3359625"/>
            <a:ext cx="2913900" cy="161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2"/>
          <p:cNvPicPr preferRelativeResize="0"/>
          <p:nvPr/>
        </p:nvPicPr>
        <p:blipFill rotWithShape="1">
          <a:blip r:embed="rId3">
            <a:alphaModFix/>
          </a:blip>
          <a:srcRect b="13547" l="0" r="0" t="0"/>
          <a:stretch/>
        </p:blipFill>
        <p:spPr>
          <a:xfrm>
            <a:off x="-24175" y="0"/>
            <a:ext cx="2913750" cy="335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2"/>
          <p:cNvSpPr/>
          <p:nvPr/>
        </p:nvSpPr>
        <p:spPr>
          <a:xfrm>
            <a:off x="2889575" y="0"/>
            <a:ext cx="3528900" cy="2717100"/>
          </a:xfrm>
          <a:prstGeom prst="roundRect">
            <a:avLst>
              <a:gd fmla="val 0" name="adj"/>
            </a:avLst>
          </a:prstGeom>
          <a:solidFill>
            <a:srgbClr val="CADD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2"/>
          <p:cNvSpPr txBox="1"/>
          <p:nvPr/>
        </p:nvSpPr>
        <p:spPr>
          <a:xfrm>
            <a:off x="192875" y="3533175"/>
            <a:ext cx="2492700" cy="13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" sz="4300" u="none" cap="none" strike="noStrike">
                <a:solidFill>
                  <a:srgbClr val="434343"/>
                </a:solidFill>
                <a:latin typeface="Roboto Black"/>
                <a:ea typeface="Roboto Black"/>
                <a:cs typeface="Roboto Black"/>
                <a:sym typeface="Roboto Black"/>
              </a:rPr>
              <a:t>Joshua</a:t>
            </a:r>
            <a:r>
              <a:rPr b="1" i="0" lang="en" sz="4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i="0" sz="4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4300" u="none" cap="none" strike="noStrik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Stevens</a:t>
            </a:r>
            <a:endParaRPr b="1" i="0" sz="4300" u="none" cap="none" strike="noStrik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32"/>
          <p:cNvSpPr txBox="1"/>
          <p:nvPr>
            <p:ph idx="4294967295" type="body"/>
          </p:nvPr>
        </p:nvSpPr>
        <p:spPr>
          <a:xfrm>
            <a:off x="3087103" y="268299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What can we do?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...to help our persona achieve their goals? ...to help our persona overcome their challenges?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2"/>
          <p:cNvSpPr/>
          <p:nvPr/>
        </p:nvSpPr>
        <p:spPr>
          <a:xfrm>
            <a:off x="2889575" y="2717100"/>
            <a:ext cx="3528900" cy="2863200"/>
          </a:xfrm>
          <a:prstGeom prst="roundRect">
            <a:avLst>
              <a:gd fmla="val 0" name="adj"/>
            </a:avLst>
          </a:prstGeom>
          <a:solidFill>
            <a:srgbClr val="D9E8E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2"/>
          <p:cNvSpPr txBox="1"/>
          <p:nvPr>
            <p:ph idx="4294967295" type="body"/>
          </p:nvPr>
        </p:nvSpPr>
        <p:spPr>
          <a:xfrm>
            <a:off x="8499100" y="0"/>
            <a:ext cx="1906200" cy="4731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Sales Buyer Persona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6" name="Google Shape;286;p32"/>
          <p:cNvSpPr txBox="1"/>
          <p:nvPr>
            <p:ph idx="4294967295" type="body"/>
          </p:nvPr>
        </p:nvSpPr>
        <p:spPr>
          <a:xfrm>
            <a:off x="192878" y="5081431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Challenges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What does this person struggle with in relation to meeting goals? What serves as a roadblock for this person’s success?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32"/>
          <p:cNvSpPr txBox="1"/>
          <p:nvPr>
            <p:ph idx="4294967295" type="body"/>
          </p:nvPr>
        </p:nvSpPr>
        <p:spPr>
          <a:xfrm>
            <a:off x="6752128" y="268299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Real Quotes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About goals, challenges, etc.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2"/>
          <p:cNvSpPr txBox="1"/>
          <p:nvPr>
            <p:ph idx="4294967295" type="body"/>
          </p:nvPr>
        </p:nvSpPr>
        <p:spPr>
          <a:xfrm>
            <a:off x="3087103" y="2964324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Common Objections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Why wouldn’t they buy your product/service?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9" name="Google Shape;289;p32"/>
          <p:cNvSpPr txBox="1"/>
          <p:nvPr>
            <p:ph idx="4294967295" type="body"/>
          </p:nvPr>
        </p:nvSpPr>
        <p:spPr>
          <a:xfrm>
            <a:off x="6752128" y="2964324"/>
            <a:ext cx="2696700" cy="26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Marketing Messaging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How can you describe your solution to have the biggest impact on your persona? What resonates most with your persona?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2892825" y="5580325"/>
            <a:ext cx="7165500" cy="2192100"/>
          </a:xfrm>
          <a:prstGeom prst="roundRect">
            <a:avLst>
              <a:gd fmla="val 0" name="adj"/>
            </a:avLst>
          </a:prstGeom>
          <a:solidFill>
            <a:srgbClr val="CADD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2"/>
          <p:cNvSpPr txBox="1"/>
          <p:nvPr>
            <p:ph idx="4294967295" type="body"/>
          </p:nvPr>
        </p:nvSpPr>
        <p:spPr>
          <a:xfrm>
            <a:off x="3087100" y="5774900"/>
            <a:ext cx="55593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1" lang="en" sz="14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Elevator Pitch/Bumper Sticker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Sell your persona on your solution - in a sentence or a few words!</a:t>
            </a:r>
            <a:b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00660" lvl="0" marL="22860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Roboto"/>
              <a:buChar char="●"/>
            </a:pPr>
            <a:r>
              <a:rPr lang="en" sz="10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Your text here </a:t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1" sz="14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/>
          <p:nvPr/>
        </p:nvSpPr>
        <p:spPr>
          <a:xfrm>
            <a:off x="230125" y="2085800"/>
            <a:ext cx="2560500" cy="5475900"/>
          </a:xfrm>
          <a:prstGeom prst="roundRect">
            <a:avLst>
              <a:gd fmla="val 0" name="adj"/>
            </a:avLst>
          </a:prstGeom>
          <a:solidFill>
            <a:srgbClr val="FDF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3"/>
          <p:cNvSpPr txBox="1"/>
          <p:nvPr/>
        </p:nvSpPr>
        <p:spPr>
          <a:xfrm>
            <a:off x="179050" y="379075"/>
            <a:ext cx="2605800" cy="1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i="0" lang="en" sz="5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Lea</a:t>
            </a:r>
            <a:endParaRPr sz="5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i="0" lang="en" sz="53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Blask</a:t>
            </a:r>
            <a:endParaRPr i="0" sz="53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2955150" y="473925"/>
            <a:ext cx="2719200" cy="3177300"/>
          </a:xfrm>
          <a:prstGeom prst="rect">
            <a:avLst/>
          </a:prstGeom>
          <a:solidFill>
            <a:srgbClr val="FDF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2955150" y="3810425"/>
            <a:ext cx="2719200" cy="3751200"/>
          </a:xfrm>
          <a:prstGeom prst="rect">
            <a:avLst/>
          </a:prstGeom>
          <a:solidFill>
            <a:srgbClr val="FDF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5838850" y="5737575"/>
            <a:ext cx="3955200" cy="1824300"/>
          </a:xfrm>
          <a:prstGeom prst="rect">
            <a:avLst/>
          </a:prstGeom>
          <a:solidFill>
            <a:srgbClr val="FDF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3"/>
          <p:cNvSpPr/>
          <p:nvPr/>
        </p:nvSpPr>
        <p:spPr>
          <a:xfrm>
            <a:off x="5854675" y="2639725"/>
            <a:ext cx="3955200" cy="2912700"/>
          </a:xfrm>
          <a:prstGeom prst="rect">
            <a:avLst/>
          </a:prstGeom>
          <a:solidFill>
            <a:srgbClr val="FDF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5854675" y="485675"/>
            <a:ext cx="3955200" cy="1968900"/>
          </a:xfrm>
          <a:prstGeom prst="rect">
            <a:avLst/>
          </a:prstGeom>
          <a:solidFill>
            <a:srgbClr val="FDF4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3"/>
          <p:cNvSpPr txBox="1"/>
          <p:nvPr/>
        </p:nvSpPr>
        <p:spPr>
          <a:xfrm>
            <a:off x="5933675" y="2780288"/>
            <a:ext cx="2421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 b="1" i="1" sz="1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5934767" y="3099915"/>
            <a:ext cx="905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CRM</a:t>
            </a:r>
            <a:endParaRPr i="1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5934770" y="3648503"/>
            <a:ext cx="9054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Coding</a:t>
            </a:r>
            <a:endParaRPr i="1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33"/>
          <p:cNvSpPr txBox="1"/>
          <p:nvPr/>
        </p:nvSpPr>
        <p:spPr>
          <a:xfrm>
            <a:off x="5970925" y="4197098"/>
            <a:ext cx="18612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Software Knowledge</a:t>
            </a:r>
            <a:endParaRPr i="1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7" name="Google Shape;307;p33"/>
          <p:cNvSpPr txBox="1"/>
          <p:nvPr/>
        </p:nvSpPr>
        <p:spPr>
          <a:xfrm>
            <a:off x="391538" y="2208900"/>
            <a:ext cx="20646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Background</a:t>
            </a:r>
            <a:endParaRPr i="0" sz="1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466398" y="2593230"/>
            <a:ext cx="1914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—"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Job?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—"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Career path?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—"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Family?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—"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Lifestyle?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—"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Spending habits?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377675" y="4020425"/>
            <a:ext cx="22809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Demographic</a:t>
            </a:r>
            <a:r>
              <a:rPr b="1" i="0" lang="en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12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467761" y="4463027"/>
            <a:ext cx="1914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—"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Age?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—"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Income?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—"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Location?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Montserrat"/>
              <a:buChar char="—"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Gender identity?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391550" y="5795025"/>
            <a:ext cx="23991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Technology/Social</a:t>
            </a:r>
            <a:r>
              <a:rPr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Media</a:t>
            </a:r>
            <a:br>
              <a:rPr b="1" i="0" lang="en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Device preferences? Social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media platforms? Tech savvy?</a:t>
            </a:r>
            <a:endParaRPr i="0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3056550" y="552900"/>
            <a:ext cx="25149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i="0" lang="en" sz="1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Goals/Metrics/Motivations</a:t>
            </a:r>
            <a:b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i="0" lang="en" sz="10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Primary/secondary goals? Personal vs professional goals? Top metrics they track? Motivations?</a:t>
            </a:r>
            <a:endParaRPr i="0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here...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33"/>
          <p:cNvSpPr txBox="1"/>
          <p:nvPr/>
        </p:nvSpPr>
        <p:spPr>
          <a:xfrm>
            <a:off x="3056550" y="3944650"/>
            <a:ext cx="25149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can we do?</a:t>
            </a:r>
            <a:br>
              <a:rPr b="1"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i="0" lang="en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...to help our persona achieve their goals? ...to help our persona overcome their challenges?</a:t>
            </a:r>
            <a:endParaRPr i="0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here...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4" name="Google Shape;314;p33"/>
          <p:cNvSpPr txBox="1"/>
          <p:nvPr/>
        </p:nvSpPr>
        <p:spPr>
          <a:xfrm>
            <a:off x="6006100" y="552900"/>
            <a:ext cx="33462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b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does this person struggle with in relation to meeting goals? What serves as a roadblock for this person’s success?</a:t>
            </a:r>
            <a:endParaRPr i="0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here...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33"/>
          <p:cNvSpPr/>
          <p:nvPr/>
        </p:nvSpPr>
        <p:spPr>
          <a:xfrm>
            <a:off x="6053875" y="3393300"/>
            <a:ext cx="3487800" cy="208800"/>
          </a:xfrm>
          <a:prstGeom prst="rect">
            <a:avLst/>
          </a:prstGeom>
          <a:solidFill>
            <a:srgbClr val="FEDC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3"/>
          <p:cNvSpPr/>
          <p:nvPr/>
        </p:nvSpPr>
        <p:spPr>
          <a:xfrm>
            <a:off x="6053875" y="3393300"/>
            <a:ext cx="1960800" cy="208800"/>
          </a:xfrm>
          <a:prstGeom prst="rect">
            <a:avLst/>
          </a:prstGeom>
          <a:solidFill>
            <a:srgbClr val="F5C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3"/>
          <p:cNvSpPr/>
          <p:nvPr/>
        </p:nvSpPr>
        <p:spPr>
          <a:xfrm>
            <a:off x="6053875" y="3969625"/>
            <a:ext cx="3487800" cy="208800"/>
          </a:xfrm>
          <a:prstGeom prst="rect">
            <a:avLst/>
          </a:prstGeom>
          <a:solidFill>
            <a:srgbClr val="FEDC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3"/>
          <p:cNvSpPr/>
          <p:nvPr/>
        </p:nvSpPr>
        <p:spPr>
          <a:xfrm>
            <a:off x="6053875" y="3969625"/>
            <a:ext cx="2605800" cy="208800"/>
          </a:xfrm>
          <a:prstGeom prst="rect">
            <a:avLst/>
          </a:prstGeom>
          <a:solidFill>
            <a:srgbClr val="F5C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3"/>
          <p:cNvSpPr/>
          <p:nvPr/>
        </p:nvSpPr>
        <p:spPr>
          <a:xfrm>
            <a:off x="6053875" y="4545950"/>
            <a:ext cx="3487800" cy="208800"/>
          </a:xfrm>
          <a:prstGeom prst="rect">
            <a:avLst/>
          </a:prstGeom>
          <a:solidFill>
            <a:srgbClr val="FEDC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3"/>
          <p:cNvSpPr/>
          <p:nvPr/>
        </p:nvSpPr>
        <p:spPr>
          <a:xfrm>
            <a:off x="6053875" y="4545950"/>
            <a:ext cx="2605800" cy="208800"/>
          </a:xfrm>
          <a:prstGeom prst="rect">
            <a:avLst/>
          </a:prstGeom>
          <a:solidFill>
            <a:srgbClr val="F5C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3"/>
          <p:cNvSpPr txBox="1"/>
          <p:nvPr/>
        </p:nvSpPr>
        <p:spPr>
          <a:xfrm>
            <a:off x="5984325" y="4757998"/>
            <a:ext cx="18612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lnSpcReduction="20000"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Another skill</a:t>
            </a:r>
            <a:endParaRPr i="1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33"/>
          <p:cNvSpPr/>
          <p:nvPr/>
        </p:nvSpPr>
        <p:spPr>
          <a:xfrm>
            <a:off x="6067275" y="5106850"/>
            <a:ext cx="3487800" cy="208800"/>
          </a:xfrm>
          <a:prstGeom prst="rect">
            <a:avLst/>
          </a:prstGeom>
          <a:solidFill>
            <a:srgbClr val="FEDC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3"/>
          <p:cNvSpPr/>
          <p:nvPr/>
        </p:nvSpPr>
        <p:spPr>
          <a:xfrm>
            <a:off x="6067275" y="5106850"/>
            <a:ext cx="989100" cy="208800"/>
          </a:xfrm>
          <a:prstGeom prst="rect">
            <a:avLst/>
          </a:prstGeom>
          <a:solidFill>
            <a:srgbClr val="F5CB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3"/>
          <p:cNvSpPr txBox="1"/>
          <p:nvPr/>
        </p:nvSpPr>
        <p:spPr>
          <a:xfrm>
            <a:off x="6006100" y="5845575"/>
            <a:ext cx="3346200" cy="16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b="1" lang="en" sz="1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Real Quotes</a:t>
            </a:r>
            <a:b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br>
              <a:rPr b="1" lang="en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About goals, challenges, etc.</a:t>
            </a:r>
            <a:endParaRPr i="0" sz="1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text here...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p33"/>
          <p:cNvSpPr txBox="1"/>
          <p:nvPr>
            <p:ph idx="4294967295" type="body"/>
          </p:nvPr>
        </p:nvSpPr>
        <p:spPr>
          <a:xfrm>
            <a:off x="7368700" y="65875"/>
            <a:ext cx="2514900" cy="3132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Technology/Product Buyer Persona</a:t>
            </a:r>
            <a:endParaRPr i="1"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